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sldIdLst>
    <p:sldId id="260" r:id="rId10"/>
    <p:sldId id="259" r:id="rId11"/>
    <p:sldId id="25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0"/>
  </p:normalViewPr>
  <p:slideViewPr>
    <p:cSldViewPr snapToGrid="0" snapToObjects="1">
      <p:cViewPr varScale="1">
        <p:scale>
          <a:sx n="127" d="100"/>
          <a:sy n="127" d="100"/>
        </p:scale>
        <p:origin x="12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36074"/>
            <a:ext cx="4242014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8691562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136074"/>
            <a:ext cx="4242014" cy="495781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36073"/>
            <a:ext cx="8691562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2" y="418353"/>
            <a:ext cx="869156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36073"/>
            <a:ext cx="4214555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8662986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136073"/>
            <a:ext cx="4269473" cy="495782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8691562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20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0221" y="3303962"/>
            <a:ext cx="8087306" cy="9262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22283" y="1528069"/>
            <a:ext cx="8087307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2284" y="4390555"/>
            <a:ext cx="8087306" cy="1533276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36073"/>
            <a:ext cx="8691562" cy="4957820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2" y="418353"/>
            <a:ext cx="869156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26122"/>
            <a:ext cx="9144000" cy="557"/>
            <a:chOff x="0" y="26122"/>
            <a:chExt cx="9144000" cy="55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A594A-F977-934E-BA06-92494E0734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84A75-0DC9-9E42-9734-7C5FA773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Collection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CDB1D-9378-074E-8EE5-421562734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37"/>
          <a:stretch/>
        </p:blipFill>
        <p:spPr>
          <a:xfrm>
            <a:off x="389577" y="1391267"/>
            <a:ext cx="3290394" cy="3104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86662-AC92-8149-B91C-ACE58F8362E8}"/>
              </a:ext>
            </a:extLst>
          </p:cNvPr>
          <p:cNvSpPr txBox="1"/>
          <p:nvPr/>
        </p:nvSpPr>
        <p:spPr>
          <a:xfrm>
            <a:off x="420567" y="4712371"/>
            <a:ext cx="3750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two useful files: </a:t>
            </a:r>
          </a:p>
          <a:p>
            <a:r>
              <a:rPr lang="en-US" dirty="0"/>
              <a:t>Yelp_academic_dataset_business.json</a:t>
            </a:r>
          </a:p>
          <a:p>
            <a:r>
              <a:rPr lang="en-US" dirty="0"/>
              <a:t>Yelp_academic_dataset_review.json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3CD0C-A051-BE4B-8EF3-703B1A28FE93}"/>
              </a:ext>
            </a:extLst>
          </p:cNvPr>
          <p:cNvSpPr/>
          <p:nvPr/>
        </p:nvSpPr>
        <p:spPr>
          <a:xfrm>
            <a:off x="4421274" y="1311110"/>
            <a:ext cx="4601700" cy="2079642"/>
          </a:xfrm>
          <a:prstGeom prst="rect">
            <a:avLst/>
          </a:prstGeom>
          <a:solidFill>
            <a:srgbClr val="C00000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531FCB-E525-E74E-AEF0-127E9EEC8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/>
          <a:stretch/>
        </p:blipFill>
        <p:spPr>
          <a:xfrm>
            <a:off x="4572000" y="1643391"/>
            <a:ext cx="1454402" cy="1422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82210E-22A2-E246-B24D-196C4379F3E0}"/>
              </a:ext>
            </a:extLst>
          </p:cNvPr>
          <p:cNvSpPr txBox="1"/>
          <p:nvPr/>
        </p:nvSpPr>
        <p:spPr>
          <a:xfrm>
            <a:off x="6328617" y="1566101"/>
            <a:ext cx="1101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Business id</a:t>
            </a:r>
          </a:p>
          <a:p>
            <a:r>
              <a:rPr lang="en-US" sz="1600" dirty="0">
                <a:solidFill>
                  <a:schemeClr val="bg1"/>
                </a:solidFill>
              </a:rPr>
              <a:t>Name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Address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State</a:t>
            </a:r>
          </a:p>
          <a:p>
            <a:r>
              <a:rPr lang="en-US" sz="16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287B1-C568-4745-B6C7-3C72603D6155}"/>
              </a:ext>
            </a:extLst>
          </p:cNvPr>
          <p:cNvSpPr txBox="1"/>
          <p:nvPr/>
        </p:nvSpPr>
        <p:spPr>
          <a:xfrm>
            <a:off x="7416943" y="1566101"/>
            <a:ext cx="12570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longitude</a:t>
            </a:r>
          </a:p>
          <a:p>
            <a:r>
              <a:rPr lang="en-US" sz="1600" dirty="0"/>
              <a:t>Stars</a:t>
            </a:r>
          </a:p>
          <a:p>
            <a:r>
              <a:rPr lang="en-US" sz="1600" dirty="0" err="1"/>
              <a:t>Reviewcount</a:t>
            </a:r>
            <a:endParaRPr lang="en-US" sz="1600" dirty="0"/>
          </a:p>
          <a:p>
            <a:r>
              <a:rPr lang="en-US" sz="1600" dirty="0" err="1"/>
              <a:t>Is_open</a:t>
            </a:r>
            <a:endParaRPr lang="en-US" sz="1600" dirty="0"/>
          </a:p>
          <a:p>
            <a:r>
              <a:rPr lang="en-US" sz="1600" dirty="0"/>
              <a:t>Attribute</a:t>
            </a:r>
          </a:p>
          <a:p>
            <a:r>
              <a:rPr lang="en-US" sz="1600" dirty="0"/>
              <a:t>Categories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C135B6-5CC6-E84E-857C-DD215DF9EEEB}"/>
              </a:ext>
            </a:extLst>
          </p:cNvPr>
          <p:cNvSpPr/>
          <p:nvPr/>
        </p:nvSpPr>
        <p:spPr>
          <a:xfrm>
            <a:off x="4459824" y="3660722"/>
            <a:ext cx="4563150" cy="2079642"/>
          </a:xfrm>
          <a:prstGeom prst="rect">
            <a:avLst/>
          </a:prstGeom>
          <a:solidFill>
            <a:srgbClr val="C00000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DE92304-E26F-6E4D-8001-A418CAE0B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/>
          <a:stretch/>
        </p:blipFill>
        <p:spPr>
          <a:xfrm>
            <a:off x="4572000" y="4032050"/>
            <a:ext cx="1422880" cy="13914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84981F-0704-F647-944A-B37516A8B351}"/>
              </a:ext>
            </a:extLst>
          </p:cNvPr>
          <p:cNvSpPr txBox="1"/>
          <p:nvPr/>
        </p:nvSpPr>
        <p:spPr>
          <a:xfrm>
            <a:off x="6098563" y="3845582"/>
            <a:ext cx="11576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Review_id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User_id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Business_id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/>
              <a:t>Stars_X</a:t>
            </a:r>
            <a:endParaRPr lang="en-US" sz="1600" dirty="0"/>
          </a:p>
          <a:p>
            <a:r>
              <a:rPr lang="en-US" sz="1600" dirty="0"/>
              <a:t>Useful</a:t>
            </a:r>
          </a:p>
          <a:p>
            <a:r>
              <a:rPr lang="en-US" sz="1600" dirty="0"/>
              <a:t>Funny</a:t>
            </a:r>
          </a:p>
          <a:p>
            <a:r>
              <a:rPr lang="en-US" sz="1600" dirty="0"/>
              <a:t>Cool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F0AD4-B9B4-BE47-BD60-9BB9F5A7C2E1}"/>
              </a:ext>
            </a:extLst>
          </p:cNvPr>
          <p:cNvSpPr txBox="1"/>
          <p:nvPr/>
        </p:nvSpPr>
        <p:spPr>
          <a:xfrm>
            <a:off x="7176866" y="3819819"/>
            <a:ext cx="976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Date</a:t>
            </a:r>
          </a:p>
          <a:p>
            <a:r>
              <a:rPr lang="en-US" sz="1600" dirty="0"/>
              <a:t>Name</a:t>
            </a:r>
          </a:p>
          <a:p>
            <a:r>
              <a:rPr lang="en-US" sz="1600" dirty="0"/>
              <a:t>Address</a:t>
            </a:r>
          </a:p>
          <a:p>
            <a:r>
              <a:rPr lang="en-US" sz="1600" dirty="0"/>
              <a:t>City</a:t>
            </a:r>
          </a:p>
          <a:p>
            <a:r>
              <a:rPr lang="en-US" sz="1600" dirty="0"/>
              <a:t>State</a:t>
            </a:r>
          </a:p>
          <a:p>
            <a:r>
              <a:rPr lang="en-US" sz="1600" dirty="0"/>
              <a:t>Latitude</a:t>
            </a:r>
          </a:p>
          <a:p>
            <a:r>
              <a:rPr lang="en-US" sz="1600" dirty="0"/>
              <a:t>longitude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46A98-7883-A646-9CAC-0F97206F5C3E}"/>
              </a:ext>
            </a:extLst>
          </p:cNvPr>
          <p:cNvSpPr txBox="1"/>
          <p:nvPr/>
        </p:nvSpPr>
        <p:spPr>
          <a:xfrm>
            <a:off x="8062648" y="3867060"/>
            <a:ext cx="10640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Stars_y</a:t>
            </a:r>
            <a:endParaRPr lang="en-US" sz="1600" dirty="0"/>
          </a:p>
          <a:p>
            <a:r>
              <a:rPr lang="en-US" sz="1600" dirty="0"/>
              <a:t>Review-</a:t>
            </a:r>
          </a:p>
          <a:p>
            <a:r>
              <a:rPr lang="en-US" sz="1600" dirty="0"/>
              <a:t>count</a:t>
            </a:r>
          </a:p>
          <a:p>
            <a:r>
              <a:rPr lang="en-US" sz="1600" dirty="0" err="1"/>
              <a:t>Is_open</a:t>
            </a:r>
            <a:endParaRPr lang="en-US" sz="1600" dirty="0"/>
          </a:p>
          <a:p>
            <a:r>
              <a:rPr lang="en-US" sz="1600" dirty="0"/>
              <a:t>Attribute</a:t>
            </a:r>
          </a:p>
          <a:p>
            <a:r>
              <a:rPr lang="en-US" sz="1600" dirty="0"/>
              <a:t>Categories</a:t>
            </a:r>
          </a:p>
          <a:p>
            <a:r>
              <a:rPr lang="en-US" sz="1600" dirty="0"/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209229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DEA9D-7ACB-EF4E-B88E-66AE861502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FFC1A3-501E-A445-8360-FD8D626A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B29BE56-F10E-8745-B951-39DD54C1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6" y="1467059"/>
            <a:ext cx="5819796" cy="34699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A81DCC-5C82-9743-A352-B93F5AFF2B65}"/>
              </a:ext>
            </a:extLst>
          </p:cNvPr>
          <p:cNvSpPr/>
          <p:nvPr/>
        </p:nvSpPr>
        <p:spPr>
          <a:xfrm>
            <a:off x="6260124" y="1467059"/>
            <a:ext cx="2658450" cy="3469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FE1233-E6E4-F446-8CAE-18A4451BA5EA}"/>
              </a:ext>
            </a:extLst>
          </p:cNvPr>
          <p:cNvSpPr txBox="1">
            <a:spLocks/>
          </p:cNvSpPr>
          <p:nvPr/>
        </p:nvSpPr>
        <p:spPr>
          <a:xfrm>
            <a:off x="6355885" y="1756242"/>
            <a:ext cx="2562688" cy="2906194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400" dirty="0"/>
          </a:p>
          <a:p>
            <a:pPr marL="0" indent="0">
              <a:buFont typeface="Arial"/>
              <a:buNone/>
            </a:pPr>
            <a:r>
              <a:rPr lang="en-US" sz="4400" b="1" dirty="0"/>
              <a:t>Selection criteria</a:t>
            </a:r>
          </a:p>
          <a:p>
            <a:pPr>
              <a:buFont typeface="Wingdings" pitchFamily="2" charset="2"/>
              <a:buChar char="ü"/>
            </a:pPr>
            <a:r>
              <a:rPr lang="en-US" sz="4400" dirty="0"/>
              <a:t> Area: Champaign, Illinois, USA </a:t>
            </a:r>
          </a:p>
          <a:p>
            <a:pPr marL="0" indent="0">
              <a:buNone/>
            </a:pPr>
            <a:endParaRPr lang="en-US" sz="4400" dirty="0"/>
          </a:p>
          <a:p>
            <a:pPr>
              <a:buFont typeface="Wingdings" pitchFamily="2" charset="2"/>
              <a:buChar char="ü"/>
            </a:pPr>
            <a:r>
              <a:rPr lang="en-US" sz="4400" dirty="0"/>
              <a:t> Time Period: 2018-2019</a:t>
            </a:r>
          </a:p>
          <a:p>
            <a:pPr>
              <a:buFont typeface="Wingdings" pitchFamily="2" charset="2"/>
              <a:buChar char="ü"/>
            </a:pPr>
            <a:endParaRPr lang="en-US" sz="4400" dirty="0"/>
          </a:p>
          <a:p>
            <a:pPr>
              <a:buFont typeface="Wingdings" pitchFamily="2" charset="2"/>
              <a:buChar char="ü"/>
            </a:pPr>
            <a:endParaRPr lang="en-US" sz="4400" dirty="0"/>
          </a:p>
          <a:p>
            <a:pPr marL="0" indent="0">
              <a:buFont typeface="Arial"/>
              <a:buNone/>
            </a:pPr>
            <a:r>
              <a:rPr lang="en-US" sz="4400" b="1" dirty="0"/>
              <a:t>Selection Results</a:t>
            </a:r>
          </a:p>
          <a:p>
            <a:pPr>
              <a:buFont typeface="Wingdings" pitchFamily="2" charset="2"/>
              <a:buChar char="ü"/>
            </a:pPr>
            <a:r>
              <a:rPr lang="en-US" sz="4400" dirty="0"/>
              <a:t>431 restaurants </a:t>
            </a:r>
          </a:p>
          <a:p>
            <a:pPr>
              <a:buFont typeface="Wingdings" pitchFamily="2" charset="2"/>
              <a:buChar char="ü"/>
            </a:pPr>
            <a:endParaRPr lang="en-US" sz="4400" dirty="0"/>
          </a:p>
          <a:p>
            <a:pPr>
              <a:buFont typeface="Wingdings" pitchFamily="2" charset="2"/>
              <a:buChar char="ü"/>
            </a:pPr>
            <a:r>
              <a:rPr lang="en-US" sz="4400" dirty="0"/>
              <a:t>4871 reviews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821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8BD62-2410-1449-8BBE-747FEF7FE9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E7E578-4E06-EC4F-9807-7CDEB656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D7AC14-D149-5145-BF61-B3BDAD281F60}"/>
              </a:ext>
            </a:extLst>
          </p:cNvPr>
          <p:cNvSpPr txBox="1">
            <a:spLocks/>
          </p:cNvSpPr>
          <p:nvPr/>
        </p:nvSpPr>
        <p:spPr>
          <a:xfrm>
            <a:off x="227013" y="1432571"/>
            <a:ext cx="86273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/>
              <a:t>Goal: </a:t>
            </a:r>
            <a:r>
              <a:rPr lang="en-US" sz="1800" dirty="0"/>
              <a:t>build the current network</a:t>
            </a:r>
          </a:p>
          <a:p>
            <a:pPr marL="0" indent="0">
              <a:buFont typeface="Arial"/>
              <a:buNone/>
            </a:pPr>
            <a:r>
              <a:rPr lang="en-US" sz="1800" dirty="0"/>
              <a:t>             (restaurants are the nodes and common reviewers are the edges)</a:t>
            </a:r>
          </a:p>
          <a:p>
            <a:pPr marL="0" indent="0">
              <a:buFont typeface="Arial"/>
              <a:buNone/>
            </a:pPr>
            <a:r>
              <a:rPr lang="en-US" sz="1800" b="1" dirty="0"/>
              <a:t>Steps: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Delete all duplicate items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Select all reviewers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Count the number of reviews of each reviewers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Use “unique” function to select the reviewers only have one review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Delete the unique reviewers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Calculate the common reviewers of two restaurants 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Use “for loop” function to build the current network</a:t>
            </a:r>
          </a:p>
        </p:txBody>
      </p:sp>
    </p:spTree>
    <p:extLst>
      <p:ext uri="{BB962C8B-B14F-4D97-AF65-F5344CB8AC3E}">
        <p14:creationId xmlns:p14="http://schemas.microsoft.com/office/powerpoint/2010/main" val="65760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EA505-4D5A-3B45-82E9-82AC5BF37D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AE5B3-F35A-5048-A5E9-993939885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1488" y="1720368"/>
            <a:ext cx="3893173" cy="4384542"/>
          </a:xfrm>
        </p:spPr>
        <p:txBody>
          <a:bodyPr/>
          <a:lstStyle/>
          <a:p>
            <a:r>
              <a:rPr lang="en-US" dirty="0"/>
              <a:t>Nodes</a:t>
            </a:r>
          </a:p>
          <a:p>
            <a:r>
              <a:rPr lang="en-US" dirty="0"/>
              <a:t>Edges</a:t>
            </a:r>
          </a:p>
          <a:p>
            <a:r>
              <a:rPr lang="en-US"/>
              <a:t>Betweenness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C865B0-71ED-AF4E-8CD8-9F964C55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pic>
        <p:nvPicPr>
          <p:cNvPr id="7" name="Picture 6" descr="A picture containing man, flying, large, group&#10;&#10;Description automatically generated">
            <a:extLst>
              <a:ext uri="{FF2B5EF4-FFF2-40B4-BE49-F238E27FC236}">
                <a16:creationId xmlns:a16="http://schemas.microsoft.com/office/drawing/2014/main" id="{EAF38A1C-0E05-0841-958E-D6468375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6589" r="20250" b="12046"/>
          <a:stretch/>
        </p:blipFill>
        <p:spPr>
          <a:xfrm>
            <a:off x="162925" y="1720368"/>
            <a:ext cx="4576593" cy="44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232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1" id="{E80C2D2F-0E40-466F-9FA8-ACB44E662FDD}" vid="{0155C2A7-633B-4DB3-B6B5-ABBFD697A0C9}"/>
    </a:ext>
  </a:extLst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308</TotalTime>
  <Words>178</Words>
  <Application>Microsoft Macintosh PowerPoint</Application>
  <PresentationFormat>On-screen Show (4:3)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</vt:lpstr>
      <vt:lpstr>主题1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Date Collection</vt:lpstr>
      <vt:lpstr>Data Selection</vt:lpstr>
      <vt:lpstr>Data Process</vt:lpstr>
      <vt:lpstr>Data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 Ao</dc:creator>
  <cp:lastModifiedBy>Ling Ao</cp:lastModifiedBy>
  <cp:revision>9</cp:revision>
  <dcterms:created xsi:type="dcterms:W3CDTF">2020-05-03T22:33:39Z</dcterms:created>
  <dcterms:modified xsi:type="dcterms:W3CDTF">2020-05-04T04:36:56Z</dcterms:modified>
</cp:coreProperties>
</file>